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wdp" ContentType="image/vnd.ms-photo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3" r:id="rId4"/>
  </p:sldMasterIdLst>
  <p:notesMasterIdLst>
    <p:notesMasterId r:id="rId25"/>
  </p:notesMasterIdLst>
  <p:handoutMasterIdLst>
    <p:handoutMasterId r:id="rId26"/>
  </p:handoutMasterIdLst>
  <p:sldIdLst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25E5076-3810-47DD-B79F-674D7AD40C0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289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6097921-A3E4-48A6-9A11-206A6AC9E06C}" type="datetime1">
              <a:rPr lang="ru-RU" smtClean="0"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E4BCD9F-FF04-49E9-8BC2-24C84022F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5021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2536197-CD9A-4E98-87F3-BC2961F6E61B}" type="datetime1">
              <a:rPr lang="ru-RU" noProof="0" smtClean="0"/>
              <a:t>19.01.2021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2AB528-7684-4A37-99F6-46340DCC2B3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728818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32AB528-7684-4A37-99F6-46340DCC2B35}" type="slidenum">
              <a:rPr lang="ru-RU" noProof="0" smtClean="0"/>
              <a:t>1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20342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AC7DDB-F956-4A42-AC07-FB3EDA25C1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EF4501B-5DB5-4DEB-AD07-169D79F1E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EC9279A-1DA5-4CDD-9697-2CC2BC171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E6852AC-FE02-47CC-BE35-3342C08D2ABA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8E1ECD6-2EF2-494E-B008-2630F196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806F4EB-9FA3-4DD4-A65C-EAF3E25CA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047748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E38EA2-A554-45E4-BAFE-5EE10D592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81F1DDA-9950-4D6A-92A0-ADA2E52F69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2C970D9-D1F5-4B96-AF65-B12627FAD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FA968BF-6CF3-4B7F-8903-2BAC597AC6C3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3A24224-5744-4962-8F44-0AF5363F4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015EEA4-B5D7-4E27-907C-5DE9B0F67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8444184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2F9A5D3-1A58-462F-AE29-0765B4AA87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54E6E47-B700-4269-92E7-6555169BC4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ADDF505-AC4B-4D00-BB27-06AC998BE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FA968BF-6CF3-4B7F-8903-2BAC597AC6C3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4934ED1-B1C9-43BD-B5CD-CE4193E07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FEBCE30-6A40-4D87-AE87-8C7FEAD94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7448334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2278772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D7009C8-B911-4C59-AD6D-21F2B536F214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CEFBAD01-7A3E-42FB-9A1E-EAF5F97616A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2001" y="2981325"/>
            <a:ext cx="1866900" cy="28289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9" name="Объект 7">
            <a:extLst>
              <a:ext uri="{FF2B5EF4-FFF2-40B4-BE49-F238E27FC236}">
                <a16:creationId xmlns:a16="http://schemas.microsoft.com/office/drawing/2014/main" xmlns="" id="{E983FCBB-03A1-486A-BDE2-92BD88EA0FC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729006" y="2981325"/>
            <a:ext cx="1866900" cy="28289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11365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D3432B8B-A85D-47CE-98BC-3DF0B2F26AF4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375400" y="431747"/>
            <a:ext cx="5105400" cy="68463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7088800" y="1468316"/>
            <a:ext cx="4831664" cy="3865070"/>
          </a:xfrm>
        </p:spPr>
        <p:txBody>
          <a:bodyPr rtlCol="0" anchor="ctr" anchorCtr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6B03102-24B3-45E6-9495-7A5A0AD4E408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54163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65AC8F6D-0687-481A-9761-11AB8A79722C}"/>
              </a:ext>
            </a:extLst>
          </p:cNvPr>
          <p:cNvSpPr/>
          <p:nvPr userDrawn="1"/>
        </p:nvSpPr>
        <p:spPr>
          <a:xfrm>
            <a:off x="0" y="1"/>
            <a:ext cx="12191999" cy="154744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ltGray">
          <a:xfrm>
            <a:off x="762000" y="305678"/>
            <a:ext cx="10667998" cy="1002422"/>
          </a:xfrm>
        </p:spPr>
        <p:txBody>
          <a:bodyPr rtlCol="0" anchor="ctr" anchorCtr="0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8AB7E3-96CE-4383-8404-7A62CB4460B7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CEFBAD01-7A3E-42FB-9A1E-EAF5F97616A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1999" y="2443527"/>
            <a:ext cx="3348000" cy="2291676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4" name="Полилиния 6" title="Фигура номера страницы">
            <a:extLst>
              <a:ext uri="{FF2B5EF4-FFF2-40B4-BE49-F238E27FC236}">
                <a16:creationId xmlns:a16="http://schemas.microsoft.com/office/drawing/2014/main" xmlns="" id="{0370AA61-B230-4320-8591-17B9EA527174}"/>
              </a:ext>
            </a:extLst>
          </p:cNvPr>
          <p:cNvSpPr/>
          <p:nvPr userDrawn="1"/>
        </p:nvSpPr>
        <p:spPr bwMode="auto">
          <a:xfrm>
            <a:off x="11792583" y="35647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5" name="Объект 7">
            <a:extLst>
              <a:ext uri="{FF2B5EF4-FFF2-40B4-BE49-F238E27FC236}">
                <a16:creationId xmlns:a16="http://schemas.microsoft.com/office/drawing/2014/main" xmlns="" id="{AF3C3132-3E24-455C-9341-F3767C087D5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21999" y="2443527"/>
            <a:ext cx="3348000" cy="2291676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6" name="Объект 7">
            <a:extLst>
              <a:ext uri="{FF2B5EF4-FFF2-40B4-BE49-F238E27FC236}">
                <a16:creationId xmlns:a16="http://schemas.microsoft.com/office/drawing/2014/main" xmlns="" id="{2A783413-0A31-4F6C-B545-866183ABB00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081999" y="2443527"/>
            <a:ext cx="3348000" cy="2291676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2781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bg bwMode="grayWhite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9C8E5ED0-7922-414F-9B0F-CA82F0A3C660}"/>
              </a:ext>
            </a:extLst>
          </p:cNvPr>
          <p:cNvSpPr/>
          <p:nvPr userDrawn="1"/>
        </p:nvSpPr>
        <p:spPr>
          <a:xfrm>
            <a:off x="0" y="1540330"/>
            <a:ext cx="12192000" cy="47156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65AC8F6D-0687-481A-9761-11AB8A79722C}"/>
              </a:ext>
            </a:extLst>
          </p:cNvPr>
          <p:cNvSpPr/>
          <p:nvPr userDrawn="1"/>
        </p:nvSpPr>
        <p:spPr>
          <a:xfrm>
            <a:off x="0" y="1"/>
            <a:ext cx="12191999" cy="154744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628571" y="6314440"/>
            <a:ext cx="3814856" cy="365125"/>
          </a:xfrm>
        </p:spPr>
        <p:txBody>
          <a:bodyPr rtlCol="0"/>
          <a:lstStyle/>
          <a:p>
            <a:pPr rtl="0"/>
            <a:fld id="{DA10F931-754C-42BB-A43B-45F008DCA023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CEFBAD01-7A3E-42FB-9A1E-EAF5F97616A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1999" y="2875327"/>
            <a:ext cx="3348000" cy="2291676"/>
          </a:xfrm>
        </p:spPr>
        <p:txBody>
          <a:bodyPr rtlCol="0" anchor="ctr" anchorCtr="0"/>
          <a:lstStyle/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4" name="Полилиния 6" title="Фигура номера страницы">
            <a:extLst>
              <a:ext uri="{FF2B5EF4-FFF2-40B4-BE49-F238E27FC236}">
                <a16:creationId xmlns:a16="http://schemas.microsoft.com/office/drawing/2014/main" xmlns="" id="{0370AA61-B230-4320-8591-17B9EA527174}"/>
              </a:ext>
            </a:extLst>
          </p:cNvPr>
          <p:cNvSpPr/>
          <p:nvPr userDrawn="1"/>
        </p:nvSpPr>
        <p:spPr bwMode="auto">
          <a:xfrm>
            <a:off x="11792583" y="35647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6" name="Объект 7">
            <a:extLst>
              <a:ext uri="{FF2B5EF4-FFF2-40B4-BE49-F238E27FC236}">
                <a16:creationId xmlns:a16="http://schemas.microsoft.com/office/drawing/2014/main" xmlns="" id="{2A783413-0A31-4F6C-B545-866183ABB00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081999" y="2875327"/>
            <a:ext cx="3348000" cy="2291676"/>
          </a:xfrm>
        </p:spPr>
        <p:txBody>
          <a:bodyPr rtlCol="0" anchor="ctr" anchorCtr="0"/>
          <a:lstStyle/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8C4C76CE-242A-40DC-B9BA-9F6CD2FEBA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761999" y="280278"/>
            <a:ext cx="10676571" cy="1002422"/>
          </a:xfrm>
        </p:spPr>
        <p:txBody>
          <a:bodyPr rtlCol="0" anchor="ctr" anchorCtr="0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66890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62000" y="352848"/>
            <a:ext cx="10667998" cy="1002422"/>
          </a:xfrm>
        </p:spPr>
        <p:txBody>
          <a:bodyPr rtlCol="0" anchor="ctr" anchorCtr="0"/>
          <a:lstStyle>
            <a:lvl1pPr algn="l">
              <a:defRPr/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48724" y="1534886"/>
            <a:ext cx="2581273" cy="427536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961035F-B302-440F-9892-31DFA293864C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CEFBAD01-7A3E-42FB-9A1E-EAF5F97616A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2000" y="1534886"/>
            <a:ext cx="7829550" cy="427536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97476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справа, содержимое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4768376-ED37-468E-9A28-4A8C73222CFB}"/>
              </a:ext>
            </a:extLst>
          </p:cNvPr>
          <p:cNvSpPr/>
          <p:nvPr userDrawn="1"/>
        </p:nvSpPr>
        <p:spPr>
          <a:xfrm>
            <a:off x="5263637" y="0"/>
            <a:ext cx="692836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5F199C-3216-442A-80FB-EE8E5CC18A62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6" name="Объект 12">
            <a:extLst>
              <a:ext uri="{FF2B5EF4-FFF2-40B4-BE49-F238E27FC236}">
                <a16:creationId xmlns:a16="http://schemas.microsoft.com/office/drawing/2014/main" xmlns="" id="{DEDD3AEB-5731-4BFB-B455-2CAA76BB8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2695" y="358646"/>
            <a:ext cx="5505450" cy="5896056"/>
          </a:xfrm>
        </p:spPr>
        <p:txBody>
          <a:bodyPr rtlCol="0" anchor="ctr" anchorCtr="0">
            <a:normAutofit/>
          </a:bodyPr>
          <a:lstStyle>
            <a:lvl1pPr>
              <a:defRPr sz="2800"/>
            </a:lvl1pPr>
          </a:lstStyle>
          <a:p>
            <a:pPr marL="0" lvl="0" indent="0" rtl="0">
              <a:lnSpc>
                <a:spcPct val="100000"/>
              </a:lnSpc>
              <a:spcAft>
                <a:spcPts val="2400"/>
              </a:spcAft>
              <a:buNone/>
            </a:pPr>
            <a:r>
              <a:rPr lang="ru-RU" sz="3200" noProof="0">
                <a:cs typeface="Segoe UI" panose="020B0502040204020203" pitchFamily="34" charset="0"/>
              </a:rPr>
              <a:t>Образец текста</a:t>
            </a:r>
          </a:p>
        </p:txBody>
      </p:sp>
      <p:sp>
        <p:nvSpPr>
          <p:cNvPr id="8" name="Полилиния 6" title="Фигура номера страницы">
            <a:extLst>
              <a:ext uri="{FF2B5EF4-FFF2-40B4-BE49-F238E27FC236}">
                <a16:creationId xmlns:a16="http://schemas.microsoft.com/office/drawing/2014/main" xmlns="" id="{F054F317-CFFE-48EF-91D4-872C9FE7043D}"/>
              </a:ext>
            </a:extLst>
          </p:cNvPr>
          <p:cNvSpPr/>
          <p:nvPr userDrawn="1"/>
        </p:nvSpPr>
        <p:spPr bwMode="auto">
          <a:xfrm>
            <a:off x="11793378" y="360167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1" name="Заголовок 10">
            <a:extLst>
              <a:ext uri="{FF2B5EF4-FFF2-40B4-BE49-F238E27FC236}">
                <a16:creationId xmlns:a16="http://schemas.microsoft.com/office/drawing/2014/main" xmlns="" id="{0D58896D-DB7B-49E4-87EC-67CEAB2EF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570" y="548792"/>
            <a:ext cx="3833906" cy="4952492"/>
          </a:xfrm>
        </p:spPr>
        <p:txBody>
          <a:bodyPr rtlCol="0"/>
          <a:lstStyle/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10" name="Номер слайда 5"/>
          <p:cNvSpPr txBox="1">
            <a:spLocks/>
          </p:cNvSpPr>
          <p:nvPr userDrawn="1"/>
        </p:nvSpPr>
        <p:spPr>
          <a:xfrm>
            <a:off x="11781761" y="582428"/>
            <a:ext cx="407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b="0" i="1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fld id="{9F9883E2-3D63-40B4-9105-EAB596140EA2}" type="slidenum">
              <a:rPr lang="ru-RU" noProof="0" smtClean="0">
                <a:solidFill>
                  <a:schemeClr val="bg2"/>
                </a:solidFill>
              </a:rPr>
              <a:t>‹#›</a:t>
            </a:fld>
            <a:endParaRPr lang="ru-RU" noProof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192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060054D9-7800-4106-9C2D-E383D9D6A16D}"/>
              </a:ext>
            </a:extLst>
          </p:cNvPr>
          <p:cNvSpPr/>
          <p:nvPr userDrawn="1"/>
        </p:nvSpPr>
        <p:spPr>
          <a:xfrm>
            <a:off x="6901869" y="0"/>
            <a:ext cx="529336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6186174-C8A0-4A42-880B-7386D7BF4499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CEFBAD01-7A3E-42FB-9A1E-EAF5F97616A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46659" y="688779"/>
            <a:ext cx="5746376" cy="5223072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ltGray">
          <a:xfrm>
            <a:off x="7213600" y="280278"/>
            <a:ext cx="4641006" cy="2397608"/>
          </a:xfrm>
        </p:spPr>
        <p:txBody>
          <a:bodyPr rtlCol="0" anchor="ctr" anchorCtr="0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12" name="Полилиния 6" title="Фигура номера страницы">
            <a:extLst>
              <a:ext uri="{FF2B5EF4-FFF2-40B4-BE49-F238E27FC236}">
                <a16:creationId xmlns:a16="http://schemas.microsoft.com/office/drawing/2014/main" xmlns="" id="{B162E9BD-1CEB-41D5-8DEB-7C5EDF3B01C3}"/>
              </a:ext>
            </a:extLst>
          </p:cNvPr>
          <p:cNvSpPr/>
          <p:nvPr userDrawn="1"/>
        </p:nvSpPr>
        <p:spPr bwMode="auto">
          <a:xfrm>
            <a:off x="11792583" y="35647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1" name="Номер слайда 5"/>
          <p:cNvSpPr txBox="1">
            <a:spLocks/>
          </p:cNvSpPr>
          <p:nvPr userDrawn="1"/>
        </p:nvSpPr>
        <p:spPr>
          <a:xfrm>
            <a:off x="11781761" y="582428"/>
            <a:ext cx="407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b="0" i="1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fld id="{9608737B-7E37-4D2D-8CF5-4158DCD891E4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688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62000" y="557784"/>
            <a:ext cx="3831336" cy="4956048"/>
          </a:xfrm>
        </p:spPr>
        <p:txBody>
          <a:bodyPr rtlCol="0"/>
          <a:lstStyle/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AC69ED3-2576-4351-8F59-F8AE28C22B1A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xmlns="" id="{A1651A72-6E17-4CF4-8218-285FCAC88E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1600" y="557784"/>
            <a:ext cx="6248400" cy="2307964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1" name="Объект 3">
            <a:extLst>
              <a:ext uri="{FF2B5EF4-FFF2-40B4-BE49-F238E27FC236}">
                <a16:creationId xmlns:a16="http://schemas.microsoft.com/office/drawing/2014/main" xmlns="" id="{E2A31231-1080-4CC0-9896-EF779EE27C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65121" y="2950589"/>
            <a:ext cx="6188679" cy="2563243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60327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9C41FA-6831-4711-970E-FB389A2E2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FBBB35C-4D89-4527-BE1B-1EC3C519F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0D78554-0DE5-433F-BFFA-FC8866480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6EBD290-BA86-4035-9599-494542E41763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BF0A22-3285-4995-A5CC-D08A4FB73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C18E5B2-5F77-4960-BA43-6B675FCA0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22867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62000" y="557784"/>
            <a:ext cx="3831336" cy="4956048"/>
          </a:xfrm>
        </p:spPr>
        <p:txBody>
          <a:bodyPr rtlCol="0"/>
          <a:lstStyle/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1633FF-03FD-49EF-A028-F8FCA9FF48A6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239529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62000" y="555479"/>
            <a:ext cx="3838776" cy="1921022"/>
          </a:xfrm>
        </p:spPr>
        <p:txBody>
          <a:bodyPr rtlCol="0" anchor="t">
            <a:noAutofit/>
          </a:bodyPr>
          <a:lstStyle>
            <a:lvl1pPr>
              <a:lnSpc>
                <a:spcPct val="93000"/>
              </a:lnSpc>
              <a:defRPr sz="4400"/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2000" y="2621512"/>
            <a:ext cx="3838776" cy="3239537"/>
          </a:xfrm>
        </p:spPr>
        <p:txBody>
          <a:bodyPr rtlCol="0"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21C2C93-70E6-4D03-92AA-C7384FF58B2E}" type="datetime8">
              <a:rPr lang="ru-RU" noProof="0" smtClean="0"/>
              <a:t>19.01.2021 17:35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xmlns="" id="{B3A5F786-D848-499D-B37D-96CF11DE90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555480"/>
            <a:ext cx="6246812" cy="530557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417262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E04328-10FC-423E-B56D-A6C31CD8F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ACCA871-A350-49F9-A346-7EF3E55FE6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D6790EE-D469-41F6-8E99-5DE5E399E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A09F376-C90E-4357-943A-0DE1F4180343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15AE900-A492-4391-B352-AE6FC2C41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46B34C-D0B5-4982-BF3F-EDA031FE6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7" name="Полилиния 6" title="Фигура номера страницы">
            <a:extLst>
              <a:ext uri="{FF2B5EF4-FFF2-40B4-BE49-F238E27FC236}">
                <a16:creationId xmlns:a16="http://schemas.microsoft.com/office/drawing/2014/main" xmlns="" id="{9B473E10-7385-439E-AFFF-E91F354EE29A}"/>
              </a:ext>
            </a:extLst>
          </p:cNvPr>
          <p:cNvSpPr/>
          <p:nvPr userDrawn="1"/>
        </p:nvSpPr>
        <p:spPr bwMode="auto">
          <a:xfrm>
            <a:off x="11784011" y="345139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357716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C2819D-A666-432E-AFB0-A1D443A6E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A2A6786-5A4A-40C5-A91C-344FC160D1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3887D8E-8D56-4240-9DD8-B24EEB39F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AA67370-0ADC-420C-8B49-0FD5382B3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FA968BF-6CF3-4B7F-8903-2BAC597AC6C3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96C6E03-AB7C-48CD-8B7F-F6ED677FB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 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7E2B19F-3C12-4724-8608-F19ACA164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2426242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1E3FA3-F6E2-4E2B-8EE9-A44A067F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5D404DC-4B48-4BA1-AB34-F3C470CAD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EC81166-26C0-4FDF-9BA3-939C6580F8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F7A867B-F936-4D63-A731-AF0EE39978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AAB8CD9-5D12-4F30-A5A6-69C2E6E348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D3014B8-3812-40D5-93B6-D78D49096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EA099CE-E48A-4A8B-AE0E-01D8BB34E0AE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D084FCB-E42B-45DE-88B4-F39D2155A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8D2EC241-254A-48C0-8EDD-7C5F7E8C8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49916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BA1A20-1B7E-4CF4-B9AC-6CACF317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0854883-9D52-460B-8086-60C70A884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C1633FF-03FD-49EF-A028-F8FCA9FF48A6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B98A4AE-D680-4828-8942-11D715A4A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B63F226-75E4-4FB7-B918-6CB54770F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88665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D4B6B4E-80E0-48E7-A808-2A56CC85C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5824A48-0439-46B9-BFF2-786E599F085A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15EAB8E-6BC0-4F4D-88EC-2DCF17049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9C9CD85-3E81-46CB-8077-19C52BE56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45141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8104EC-F219-4D64-8C67-C5DD68008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0008C13-DAC3-4444-95D0-84EDE4351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8BF2BC0-342A-4144-8641-20412878C5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E26AD58-E91D-4AAA-A2EA-A026F23D4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FD239D4-A8C6-47B6-89DD-852A4EAA927F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A517235-99AB-4B94-98E8-C980C74EC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E8081D4-76FF-4F85-9C4A-C9F1F033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6951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885CE3-D343-48C6-B176-1349D4BAD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E89242C-49A3-4A13-B696-3891F2ECEA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1ABD7B6-2CBE-4583-9356-6932608760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33FA9C1-1FB1-46A2-943C-D8D7DC459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21C2C93-70E6-4D03-92AA-C7384FF58B2E}" type="datetime8">
              <a:rPr lang="ru-RU" noProof="0" smtClean="0"/>
              <a:t>19.01.2021 17:35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DF35563-B4B8-4910-A48A-2BAF481F5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</a:p>
          <a:p>
            <a:pPr rtl="0"/>
            <a:endParaRPr lang="ru-RU" noProof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5215851-1025-4992-AE31-E028DC4A4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205605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189222-FC69-457F-8B03-4DC4265C2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7EACD66-35DC-4D4A-B36E-77B24B3CAB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E174581-9EA7-40AA-8DFC-EA9703034A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FA968BF-6CF3-4B7F-8903-2BAC597AC6C3}" type="datetime8">
              <a:rPr lang="ru-RU" noProof="0" smtClean="0"/>
              <a:t>19.01.2021 17:35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8D2C078-B9BA-4C6C-A10E-BED38EE9F7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CCDC593-C9CB-4E5F-8BFC-8950A017D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7AAC19ED-7CFA-4AF2-BE7E-6017F4B12C9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7" name="Полилиния 6" title="Фигура номера страницы">
            <a:extLst>
              <a:ext uri="{FF2B5EF4-FFF2-40B4-BE49-F238E27FC236}">
                <a16:creationId xmlns:a16="http://schemas.microsoft.com/office/drawing/2014/main" xmlns="" id="{9D15FFD4-3AE8-45B3-BA36-13B4812A73A8}"/>
              </a:ext>
            </a:extLst>
          </p:cNvPr>
          <p:cNvSpPr/>
          <p:nvPr userDrawn="1"/>
        </p:nvSpPr>
        <p:spPr bwMode="auto">
          <a:xfrm>
            <a:off x="11792583" y="35647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31077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73" r:id="rId12"/>
    <p:sldLayoutId id="2147483677" r:id="rId13"/>
    <p:sldLayoutId id="2147483674" r:id="rId14"/>
    <p:sldLayoutId id="2147483679" r:id="rId15"/>
    <p:sldLayoutId id="2147483678" r:id="rId16"/>
    <p:sldLayoutId id="2147483676" r:id="rId17"/>
    <p:sldLayoutId id="2147483675" r:id="rId18"/>
    <p:sldLayoutId id="2147483682" r:id="rId19"/>
    <p:sldLayoutId id="2147483681" r:id="rId20"/>
    <p:sldLayoutId id="2147483680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еподаватель">
            <a:extLst>
              <a:ext uri="{FF2B5EF4-FFF2-40B4-BE49-F238E27FC236}">
                <a16:creationId xmlns:a16="http://schemas.microsoft.com/office/drawing/2014/main" xmlns="" id="{55999741-3CB0-4E9F-9B1F-47F7BDC2DB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76" y="0"/>
            <a:ext cx="12240000" cy="690664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78B3CD-9828-4280-95EC-5F9D73400FF8}"/>
              </a:ext>
            </a:extLst>
          </p:cNvPr>
          <p:cNvSpPr>
            <a:spLocks noGrp="1"/>
          </p:cNvSpPr>
          <p:nvPr>
            <p:ph type="title"/>
          </p:nvPr>
        </p:nvSpPr>
        <p:spPr bwMode="white">
          <a:xfrm>
            <a:off x="2734779" y="1548066"/>
            <a:ext cx="6722441" cy="2852737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11500" b="1" dirty="0">
                <a:solidFill>
                  <a:schemeClr val="bg1"/>
                </a:solidFill>
              </a:rPr>
              <a:t>Алгебра</a:t>
            </a:r>
          </a:p>
        </p:txBody>
      </p:sp>
      <p:sp>
        <p:nvSpPr>
          <p:cNvPr id="4" name="Номер слайда 3" hidden="1">
            <a:extLst>
              <a:ext uri="{FF2B5EF4-FFF2-40B4-BE49-F238E27FC236}">
                <a16:creationId xmlns:a16="http://schemas.microsoft.com/office/drawing/2014/main" xmlns="" id="{192D9B22-CA63-4CDB-8957-40947F45B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AAC19ED-7CFA-4AF2-BE7E-6017F4B12C94}" type="slidenum">
              <a:rPr lang="ru-RU" smtClean="0"/>
              <a:t>1</a:t>
            </a:fld>
            <a:endParaRPr lang="ru-RU"/>
          </a:p>
        </p:txBody>
      </p:sp>
      <p:grpSp>
        <p:nvGrpSpPr>
          <p:cNvPr id="6" name="Группа 5" descr="декоративный элемент">
            <a:extLst>
              <a:ext uri="{FF2B5EF4-FFF2-40B4-BE49-F238E27FC236}">
                <a16:creationId xmlns:a16="http://schemas.microsoft.com/office/drawing/2014/main" xmlns="" id="{698C1723-6BE3-4292-90F2-43C7A22F50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 bwMode="white">
          <a:xfrm>
            <a:off x="2407627" y="1184031"/>
            <a:ext cx="7376746" cy="4149970"/>
            <a:chOff x="2989385" y="1679331"/>
            <a:chExt cx="7376746" cy="2681654"/>
          </a:xfrm>
        </p:grpSpPr>
        <p:cxnSp>
          <p:nvCxnSpPr>
            <p:cNvPr id="7" name="Прямая соединительная линия 6">
              <a:extLst>
                <a:ext uri="{FF2B5EF4-FFF2-40B4-BE49-F238E27FC236}">
                  <a16:creationId xmlns:a16="http://schemas.microsoft.com/office/drawing/2014/main" xmlns="" id="{EFF9A4E4-33FF-4BA5-9A1C-6E8B73621BEB}"/>
                </a:ext>
              </a:extLst>
            </p:cNvPr>
            <p:cNvCxnSpPr/>
            <p:nvPr/>
          </p:nvCxnSpPr>
          <p:spPr bwMode="white">
            <a:xfrm>
              <a:off x="2989385" y="1679331"/>
              <a:ext cx="737674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xmlns="" id="{D9168D7F-9049-4135-9731-02DB8D3CD4C9}"/>
                </a:ext>
              </a:extLst>
            </p:cNvPr>
            <p:cNvCxnSpPr/>
            <p:nvPr/>
          </p:nvCxnSpPr>
          <p:spPr bwMode="white">
            <a:xfrm>
              <a:off x="10366130" y="1688123"/>
              <a:ext cx="0" cy="267286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xmlns="" id="{0A19D412-8FFA-4958-A76C-EB9E1F690AD9}"/>
                </a:ext>
              </a:extLst>
            </p:cNvPr>
            <p:cNvCxnSpPr/>
            <p:nvPr/>
          </p:nvCxnSpPr>
          <p:spPr bwMode="white">
            <a:xfrm>
              <a:off x="2989385" y="1679331"/>
              <a:ext cx="0" cy="267480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xmlns="" id="{E85B0E36-8696-452F-958E-984FBF104D99}"/>
                </a:ext>
              </a:extLst>
            </p:cNvPr>
            <p:cNvCxnSpPr/>
            <p:nvPr/>
          </p:nvCxnSpPr>
          <p:spPr bwMode="white">
            <a:xfrm>
              <a:off x="2989385" y="4354131"/>
              <a:ext cx="1740877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xmlns="" id="{D3F49821-5888-450B-ABA1-D4D7B73EC2AB}"/>
                </a:ext>
              </a:extLst>
            </p:cNvPr>
            <p:cNvCxnSpPr/>
            <p:nvPr/>
          </p:nvCxnSpPr>
          <p:spPr bwMode="white">
            <a:xfrm>
              <a:off x="8625254" y="4360985"/>
              <a:ext cx="1740877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5751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562BA307-5837-4AD1-B7F2-66EBF75D2D7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49357" y="967409"/>
                <a:ext cx="11039060" cy="5209554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ru-RU" sz="4800" b="1" dirty="0"/>
                  <a:t>Положительный корень уравнения: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𝟒𝟗</m:t>
                    </m:r>
                  </m:oMath>
                </a14:m>
                <a:endParaRPr lang="ru-RU" sz="4800" b="1" dirty="0"/>
              </a:p>
              <a:p>
                <a:pPr marL="0" indent="0">
                  <a:buNone/>
                </a:pPr>
                <a:endParaRPr lang="ru-RU" sz="4800" b="1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𝟕</m:t>
                    </m:r>
                  </m:oMath>
                </a14:m>
                <a:r>
                  <a:rPr lang="ru-RU" sz="4800" b="1" dirty="0"/>
                  <a:t> является ответом задачи, так как сторона квадрата принимает только положительные значения.</a:t>
                </a:r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562BA307-5837-4AD1-B7F2-66EBF75D2D7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9357" y="967409"/>
                <a:ext cx="11039060" cy="5209554"/>
              </a:xfrm>
              <a:blipFill>
                <a:blip r:embed="rId2"/>
                <a:stretch>
                  <a:fillRect t="-3981" r="-19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A518CC0-0AF9-40EE-A7EF-B79DC436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10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136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A223A20-97E5-46A2-83C9-F3697F8C0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617" y="2404578"/>
            <a:ext cx="11049000" cy="34072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/>
              <a:t>Число 7 называют </a:t>
            </a:r>
            <a:r>
              <a:rPr lang="ru-RU" sz="5400" b="1" dirty="0">
                <a:solidFill>
                  <a:srgbClr val="002060"/>
                </a:solidFill>
              </a:rPr>
              <a:t>арифметическим квадратным корнем </a:t>
            </a:r>
            <a:r>
              <a:rPr lang="ru-RU" sz="5400" b="1" dirty="0"/>
              <a:t>из числа 49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84E2723-E13A-470F-B327-C5B75977E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11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28121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9A660977-F98E-4295-BD11-0F9562E3BA9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97565" y="768626"/>
                <a:ext cx="11542644" cy="540833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4800" b="1" u="sng" dirty="0">
                    <a:solidFill>
                      <a:srgbClr val="C00000"/>
                    </a:solidFill>
                  </a:rPr>
                  <a:t>Опр:</a:t>
                </a:r>
                <a:r>
                  <a:rPr lang="ru-RU" sz="4800" b="1" dirty="0">
                    <a:solidFill>
                      <a:srgbClr val="C00000"/>
                    </a:solidFill>
                  </a:rPr>
                  <a:t> Арифметическим квадратным корнем из числа </a:t>
                </a:r>
                <a14:m>
                  <m:oMath xmlns:m="http://schemas.openxmlformats.org/officeDocument/2006/math"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ru-RU" sz="4800" b="1" dirty="0">
                    <a:solidFill>
                      <a:srgbClr val="C00000"/>
                    </a:solidFill>
                  </a:rPr>
                  <a:t> </a:t>
                </a:r>
                <a:r>
                  <a:rPr lang="ru-RU" sz="4800" b="1" dirty="0"/>
                  <a:t>называют неотрицательное число, квадрат которого равен </a:t>
                </a:r>
                <a14:m>
                  <m:oMath xmlns:m="http://schemas.openxmlformats.org/officeDocument/2006/math"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𝒂</m:t>
                    </m:r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ru-RU" sz="4800" b="1" dirty="0"/>
                  <a:t> </a:t>
                </a:r>
              </a:p>
              <a:p>
                <a:pPr marL="0" indent="0">
                  <a:buNone/>
                </a:pPr>
                <a:endParaRPr lang="ru-RU" sz="48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4800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48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</m:rad>
                      <m:r>
                        <a:rPr lang="en-US" sz="4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   </m:t>
                      </m:r>
                      <m:sSup>
                        <m:sSupPr>
                          <m:ctrlPr>
                            <a:rPr lang="en-US" sz="4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en-US" sz="4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4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ru-RU" sz="4800" b="1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9A660977-F98E-4295-BD11-0F9562E3BA9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7565" y="768626"/>
                <a:ext cx="11542644" cy="5408337"/>
              </a:xfrm>
              <a:blipFill>
                <a:blip r:embed="rId2"/>
                <a:stretch>
                  <a:fillRect l="-2376" t="-3833" r="-24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C755012-4B38-483A-837F-91458820F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12</a:t>
            </a:fld>
            <a:endParaRPr lang="ru-RU" noProof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42350A51-2EBB-48FD-A34E-EC20166139B5}"/>
              </a:ext>
            </a:extLst>
          </p:cNvPr>
          <p:cNvSpPr/>
          <p:nvPr/>
        </p:nvSpPr>
        <p:spPr>
          <a:xfrm>
            <a:off x="2756452" y="4041913"/>
            <a:ext cx="6718852" cy="1205948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49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7B49D4C4-9C15-4915-952B-011D8AC5E9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4800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48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</m:rad>
                      <m:r>
                        <a:rPr lang="en-US" sz="4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   </m:t>
                      </m:r>
                      <m:sSup>
                        <m:sSupPr>
                          <m:ctrlPr>
                            <a:rPr lang="en-US" sz="4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en-US" sz="4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4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4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ru-RU" sz="4800" b="1" dirty="0"/>
              </a:p>
              <a:p>
                <a:pPr marL="0" indent="0">
                  <a:buNone/>
                </a:pPr>
                <a:endParaRPr lang="ru-RU" sz="4800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/>
                    </m:rad>
                  </m:oMath>
                </a14:m>
                <a:r>
                  <a:rPr lang="ru-RU" sz="4800" b="1" dirty="0"/>
                  <a:t> - знак квадратного корня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𝒂</m:t>
                    </m:r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4800" b="1" dirty="0"/>
                  <a:t>– подкоренное выражение </a:t>
                </a:r>
              </a:p>
              <a:p>
                <a:pPr marL="0" indent="0">
                  <a:buNone/>
                </a:pPr>
                <a:endParaRPr lang="ru-RU" sz="4800" b="1" dirty="0"/>
              </a:p>
              <a:p>
                <a:pPr marL="0" indent="0">
                  <a:buNone/>
                </a:pPr>
                <a:r>
                  <a:rPr lang="ru-RU" sz="4800" b="1" dirty="0" err="1"/>
                  <a:t>Пр</a:t>
                </a:r>
                <a:r>
                  <a:rPr lang="ru-RU" sz="4800" b="1" dirty="0"/>
                  <a:t>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𝒃</m:t>
                        </m:r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</m:e>
                    </m:rad>
                  </m:oMath>
                </a14:m>
                <a:endParaRPr lang="ru-RU" sz="4800" b="1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7B49D4C4-9C15-4915-952B-011D8AC5E9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377" b="-22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A191BC3-51F7-4569-907E-3764C6873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13</a:t>
            </a:fld>
            <a:endParaRPr lang="ru-RU" noProof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351B6B9B-0B2D-4A08-A5E7-0A219AFCD250}"/>
              </a:ext>
            </a:extLst>
          </p:cNvPr>
          <p:cNvSpPr/>
          <p:nvPr/>
        </p:nvSpPr>
        <p:spPr>
          <a:xfrm>
            <a:off x="2736574" y="1646238"/>
            <a:ext cx="6718852" cy="1205948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00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5727B8B-7386-4BF4-A578-7FAC7099C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217"/>
            <a:ext cx="10515600" cy="48517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/>
              <a:t>Подкоренное выражение может принимать только неотрицательные значения !!!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674FDE1-6DB8-4A9B-89AE-C0F82C22A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14</a:t>
            </a:fld>
            <a:endParaRPr lang="ru-RU" noProof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66B9E7B2-4986-47F2-B65A-9254648F4A6F}"/>
              </a:ext>
            </a:extLst>
          </p:cNvPr>
          <p:cNvSpPr/>
          <p:nvPr/>
        </p:nvSpPr>
        <p:spPr>
          <a:xfrm>
            <a:off x="1020417" y="1325217"/>
            <a:ext cx="10217426" cy="241189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94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5B93F7-A99D-4076-854D-EAF57FBED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Примеры: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CB1AB149-3213-4E2A-8E14-B6B820FA27D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667250"/>
              </a:xfrm>
            </p:spPr>
            <p:txBody>
              <a:bodyPr>
                <a:normAutofit/>
              </a:bodyPr>
              <a:lstStyle/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4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4400" b="1" i="1" smtClean="0">
                            <a:latin typeface="Cambria Math" panose="02040503050406030204" pitchFamily="18" charset="0"/>
                          </a:rPr>
                          <m:t>𝟗</m:t>
                        </m:r>
                      </m:e>
                    </m:rad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𝟑</m:t>
                    </m:r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, так как </m:t>
                    </m:r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𝟑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и </m:t>
                    </m:r>
                    <m:sSup>
                      <m:sSupPr>
                        <m:ctrlP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e>
                      <m:sup>
                        <m: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𝟗</m:t>
                    </m:r>
                    <m:r>
                      <a:rPr lang="ru-RU" sz="4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</m:oMath>
                </a14:m>
                <a:endParaRPr lang="ru-RU" sz="4400" b="1" dirty="0">
                  <a:ea typeface="Cambria Math" panose="02040503050406030204" pitchFamily="18" charset="0"/>
                </a:endParaRPr>
              </a:p>
              <a:p>
                <a:pPr algn="ctr"/>
                <a:endParaRPr lang="ru-RU" sz="4400" b="1" dirty="0"/>
              </a:p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4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ru-RU" sz="44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4400" b="1" i="1" smtClean="0">
                                <a:latin typeface="Cambria Math" panose="02040503050406030204" pitchFamily="18" charset="0"/>
                              </a:rPr>
                              <m:t>𝟐𝟓</m:t>
                            </m:r>
                          </m:num>
                          <m:den>
                            <m:r>
                              <a:rPr lang="ru-RU" sz="4400" b="1" i="1" smtClean="0">
                                <a:latin typeface="Cambria Math" panose="02040503050406030204" pitchFamily="18" charset="0"/>
                              </a:rPr>
                              <m:t>𝟒</m:t>
                            </m:r>
                          </m:den>
                        </m:f>
                      </m:e>
                    </m:rad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4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4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, так как </m:t>
                    </m:r>
                    <m:f>
                      <m:fPr>
                        <m:ctrlPr>
                          <a:rPr lang="ru-RU" sz="4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4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4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и </m:t>
                    </m:r>
                    <m:sSup>
                      <m:sSupPr>
                        <m:ctrlP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4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4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4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𝟓</m:t>
                                </m:r>
                              </m:num>
                              <m:den>
                                <m:r>
                                  <a:rPr lang="ru-RU" sz="4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𝟐𝟓</m:t>
                        </m:r>
                      </m:num>
                      <m:den>
                        <m: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den>
                    </m:f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</m:oMath>
                </a14:m>
                <a:endParaRPr lang="ru-RU" sz="4400" b="1" dirty="0"/>
              </a:p>
              <a:p>
                <a:pPr algn="ctr"/>
                <a:endParaRPr lang="ru-RU" sz="4400" b="1" dirty="0"/>
              </a:p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4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4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</m:rad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, так как </m:t>
                    </m:r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и </m:t>
                    </m:r>
                    <m:sSup>
                      <m:sSupPr>
                        <m:ctrlP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e>
                      <m:sup>
                        <m: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ru-RU" b="1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CB1AB149-3213-4E2A-8E14-B6B820FA27D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66725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91335DC-FD17-40F6-B2CF-5966701B8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15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2720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E7770A10-B7FD-4208-A1BA-5176BA434F7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16835" y="1232452"/>
                <a:ext cx="11158329" cy="4944511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ru-RU" sz="5400" b="1" dirty="0"/>
                  <a:t>Для любого неотрицательного числа </a:t>
                </a:r>
                <a14:m>
                  <m:oMath xmlns:m="http://schemas.openxmlformats.org/officeDocument/2006/math">
                    <m:r>
                      <a:rPr lang="en-US" sz="5400" b="1" i="1" smtClean="0"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ru-RU" sz="5400" b="1" dirty="0"/>
                  <a:t> справедливо, что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54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5400" b="1" i="1" smtClean="0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</m:rad>
                    <m:r>
                      <a:rPr lang="ru-RU" sz="5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5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5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и </m:t>
                    </m:r>
                    <m:sSup>
                      <m:sSupPr>
                        <m:ctrlPr>
                          <a:rPr lang="ru-RU" sz="5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5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5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5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en-US" sz="5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5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5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ru-RU" sz="5400" b="1" dirty="0"/>
                  <a:t> </a:t>
                </a:r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E7770A10-B7FD-4208-A1BA-5176BA434F7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16835" y="1232452"/>
                <a:ext cx="11158329" cy="4944511"/>
              </a:xfrm>
              <a:blipFill>
                <a:blip r:embed="rId2"/>
                <a:stretch>
                  <a:fillRect t="-50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E312196-90A9-4AC1-A37F-852B98384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16</a:t>
            </a:fld>
            <a:endParaRPr lang="ru-RU" noProof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A610DA4E-E7EE-4CD7-83D0-6787722FCE2D}"/>
              </a:ext>
            </a:extLst>
          </p:cNvPr>
          <p:cNvSpPr/>
          <p:nvPr/>
        </p:nvSpPr>
        <p:spPr>
          <a:xfrm>
            <a:off x="2736573" y="2826026"/>
            <a:ext cx="6718852" cy="1205948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06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5B93F7-A99D-4076-854D-EAF57FBED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Примеры: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CB1AB149-3213-4E2A-8E14-B6B820FA27D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667250"/>
              </a:xfrm>
            </p:spPr>
            <p:txBody>
              <a:bodyPr>
                <a:normAutofit/>
              </a:bodyPr>
              <a:lstStyle/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4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4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</m:e>
                    </m:rad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и </m:t>
                    </m:r>
                    <m:sSup>
                      <m:sSupPr>
                        <m:ctrlP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4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4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4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𝟒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4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𝟒</m:t>
                    </m:r>
                    <m:r>
                      <a:rPr lang="ru-RU" sz="4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</m:oMath>
                </a14:m>
                <a:endParaRPr lang="ru-RU" sz="4400" b="1" dirty="0">
                  <a:ea typeface="Cambria Math" panose="02040503050406030204" pitchFamily="18" charset="0"/>
                </a:endParaRPr>
              </a:p>
              <a:p>
                <a:pPr algn="ctr"/>
                <a:endParaRPr lang="en-US" sz="4400" b="1" dirty="0"/>
              </a:p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4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и </m:t>
                    </m:r>
                    <m:sSup>
                      <m:sSupPr>
                        <m:ctrlP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4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4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4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4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  <m:r>
                      <a:rPr lang="ru-RU" sz="4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</m:oMath>
                </a14:m>
                <a:endParaRPr lang="ru-RU" sz="4400" b="1" dirty="0">
                  <a:ea typeface="Cambria Math" panose="02040503050406030204" pitchFamily="18" charset="0"/>
                </a:endParaRPr>
              </a:p>
              <a:p>
                <a:pPr algn="ctr"/>
                <a:endParaRPr lang="en-US" sz="4400" b="1" dirty="0"/>
              </a:p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4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4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ru-RU" sz="4400" b="1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ru-RU" sz="4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и </m:t>
                    </m:r>
                    <m:sSup>
                      <m:sSupPr>
                        <m:ctrlP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4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4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4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𝟓</m:t>
                                </m:r>
                                <m:r>
                                  <a:rPr lang="ru-RU" sz="4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ru-RU" sz="4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ru-RU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𝟓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  <m:r>
                      <a:rPr lang="ru-RU" sz="4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4400" b="1" dirty="0">
                  <a:ea typeface="Cambria Math" panose="02040503050406030204" pitchFamily="18" charset="0"/>
                </a:endParaRPr>
              </a:p>
              <a:p>
                <a:pPr algn="ctr"/>
                <a:endParaRPr lang="ru-RU" sz="4400" b="1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CB1AB149-3213-4E2A-8E14-B6B820FA27D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66725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91335DC-FD17-40F6-B2CF-5966701B8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17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9517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16327EFF-1AFB-4756-A40D-EF22E8D50CB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03583" y="1126435"/>
                <a:ext cx="11171582" cy="5050528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ru-RU" sz="4400" b="1" dirty="0"/>
                  <a:t>К понятию квадратного корня пришли, решая уравнение: 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4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4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4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 где </m:t>
                      </m:r>
                      <m:r>
                        <a:rPr lang="en-US" sz="4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4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4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ru-RU" sz="4400" b="1" dirty="0">
                  <a:solidFill>
                    <a:srgbClr val="002060"/>
                  </a:solidFill>
                </a:endParaRPr>
              </a:p>
              <a:p>
                <a:pPr marL="0" indent="0" algn="ctr">
                  <a:buNone/>
                </a:pPr>
                <a:endParaRPr lang="ru-RU" sz="4400" b="1" dirty="0"/>
              </a:p>
              <a:p>
                <a:pPr marL="0" indent="0" algn="ctr">
                  <a:buNone/>
                </a:pPr>
                <a:r>
                  <a:rPr lang="ru-RU" sz="4400" b="1" dirty="0"/>
                  <a:t>Корни уравнения – числа, являющиеся квадратными корнями из числа </a:t>
                </a:r>
                <a14:m>
                  <m:oMath xmlns:m="http://schemas.openxmlformats.org/officeDocument/2006/math">
                    <m:r>
                      <a:rPr lang="en-US" sz="4400" b="1" i="1" smtClean="0"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ru-RU" sz="4400" b="1" dirty="0"/>
                  <a:t>.</a:t>
                </a:r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16327EFF-1AFB-4756-A40D-EF22E8D50CB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583" y="1126435"/>
                <a:ext cx="11171582" cy="5050528"/>
              </a:xfrm>
              <a:blipFill>
                <a:blip r:embed="rId2"/>
                <a:stretch>
                  <a:fillRect t="-38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97F18AA-D612-4C08-A818-E55223A1D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18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1931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B48729-E0EE-4A11-AD5B-9D0E47A6D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Решим уравнение: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21A74617-3128-4D9A-A455-EBC3930A86D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ru-RU" sz="4800" b="1" dirty="0" smtClean="0"/>
                  <a:t> ( см рисунок 17 на </a:t>
                </a:r>
                <a:r>
                  <a:rPr lang="ru-RU" sz="4800" b="1" dirty="0" err="1" smtClean="0"/>
                  <a:t>стр</a:t>
                </a:r>
                <a:r>
                  <a:rPr lang="ru-RU" sz="4800" b="1" dirty="0" smtClean="0"/>
                  <a:t> 98)</a:t>
                </a:r>
                <a:endParaRPr lang="en-US" sz="4800" b="1" dirty="0"/>
              </a:p>
              <a:p>
                <a:pPr marL="0" indent="0">
                  <a:buNone/>
                </a:pPr>
                <a:endParaRPr lang="en-US" sz="48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4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4800" b="1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8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  <m:r>
                                <a:rPr lang="en-US" sz="4800" b="1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sz="4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8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4800" b="1" i="1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48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  <m:r>
                                <a:rPr lang="en-US" sz="4800" b="1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4800" b="1" i="1" smtClean="0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4800" b="1" dirty="0"/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21A74617-3128-4D9A-A455-EBC3930A86D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t="-43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F71B14A-6103-4CCA-96E0-3DC70621F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19</a:t>
            </a:fld>
            <a:endParaRPr lang="ru-RU" noProof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90D9B2F-0EB0-4F2D-B05D-0350F312662C}"/>
              </a:ext>
            </a:extLst>
          </p:cNvPr>
          <p:cNvSpPr/>
          <p:nvPr/>
        </p:nvSpPr>
        <p:spPr>
          <a:xfrm>
            <a:off x="7616937" y="3205874"/>
            <a:ext cx="33986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(парабола)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8C5F6BB-9210-4EB1-9C56-6FD887A97F88}"/>
              </a:ext>
            </a:extLst>
          </p:cNvPr>
          <p:cNvSpPr/>
          <p:nvPr/>
        </p:nvSpPr>
        <p:spPr>
          <a:xfrm>
            <a:off x="8042379" y="4001294"/>
            <a:ext cx="27863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(прямая)</a:t>
            </a:r>
          </a:p>
        </p:txBody>
      </p:sp>
    </p:spTree>
    <p:extLst>
      <p:ext uri="{BB962C8B-B14F-4D97-AF65-F5344CB8AC3E}">
        <p14:creationId xmlns:p14="http://schemas.microsoft.com/office/powerpoint/2010/main" val="269856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xmlns="" id="{EB29D8C2-5DBF-4045-B36A-2580F46A23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90330" y="609600"/>
                <a:ext cx="11118574" cy="6016487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ru-RU" sz="4700" b="1" dirty="0"/>
                  <a:t>Площадь квадрата равна </a:t>
                </a:r>
                <a14:m>
                  <m:oMath xmlns:m="http://schemas.openxmlformats.org/officeDocument/2006/math">
                    <m:r>
                      <a:rPr lang="ru-RU" sz="4700" b="1" i="1" smtClean="0">
                        <a:latin typeface="Cambria Math" panose="02040503050406030204" pitchFamily="18" charset="0"/>
                      </a:rPr>
                      <m:t>𝟐𝟓</m:t>
                    </m:r>
                    <m:r>
                      <a:rPr lang="ru-RU" sz="4700" b="1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ru-RU" sz="47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700" b="1" i="1" smtClean="0">
                            <a:latin typeface="Cambria Math" panose="02040503050406030204" pitchFamily="18" charset="0"/>
                          </a:rPr>
                          <m:t>см</m:t>
                        </m:r>
                      </m:e>
                      <m:sup>
                        <m:r>
                          <a:rPr lang="ru-RU" sz="47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4700" b="1" dirty="0"/>
                  <a:t>. Чему равна сторона квадрата?</a:t>
                </a:r>
              </a:p>
              <a:p>
                <a:endParaRPr lang="ru-RU" sz="4700" b="1" dirty="0"/>
              </a:p>
              <a:p>
                <a:r>
                  <a:rPr lang="ru-RU" sz="4700" b="1" dirty="0"/>
                  <a:t>Площадь квадрата равна </a:t>
                </a:r>
                <a14:m>
                  <m:oMath xmlns:m="http://schemas.openxmlformats.org/officeDocument/2006/math">
                    <m:r>
                      <a:rPr lang="ru-RU" sz="4700" b="1" i="0" smtClean="0">
                        <a:latin typeface="Cambria Math" panose="02040503050406030204" pitchFamily="18" charset="0"/>
                      </a:rPr>
                      <m:t>𝟑𝟔</m:t>
                    </m:r>
                    <m:r>
                      <a:rPr lang="ru-RU" sz="4700" b="1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ru-RU" sz="47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700" b="1" i="1" smtClean="0">
                            <a:latin typeface="Cambria Math" panose="02040503050406030204" pitchFamily="18" charset="0"/>
                          </a:rPr>
                          <m:t>см</m:t>
                        </m:r>
                      </m:e>
                      <m:sup>
                        <m:r>
                          <a:rPr lang="ru-RU" sz="47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4700" b="1" dirty="0"/>
                  <a:t>. Чему равна сторона квадрата?</a:t>
                </a:r>
              </a:p>
              <a:p>
                <a:endParaRPr lang="ru-RU" sz="4700" b="1" dirty="0"/>
              </a:p>
              <a:p>
                <a:r>
                  <a:rPr lang="ru-RU" sz="4700" b="1" dirty="0"/>
                  <a:t>Площадь квадрата равна </a:t>
                </a:r>
                <a14:m>
                  <m:oMath xmlns:m="http://schemas.openxmlformats.org/officeDocument/2006/math">
                    <m:r>
                      <a:rPr lang="ru-RU" sz="4700" b="1" i="0" smtClean="0">
                        <a:latin typeface="Cambria Math" panose="02040503050406030204" pitchFamily="18" charset="0"/>
                      </a:rPr>
                      <m:t>𝟏𝟔𝟎𝟎</m:t>
                    </m:r>
                    <m:r>
                      <a:rPr lang="ru-RU" sz="4700" b="1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ru-RU" sz="47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700" b="1" i="1" smtClean="0">
                            <a:latin typeface="Cambria Math" panose="02040503050406030204" pitchFamily="18" charset="0"/>
                          </a:rPr>
                          <m:t>см</m:t>
                        </m:r>
                      </m:e>
                      <m:sup>
                        <m:r>
                          <a:rPr lang="ru-RU" sz="47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4700" b="1" dirty="0"/>
                  <a:t>. Чему равна сторона квадрата?</a:t>
                </a:r>
              </a:p>
              <a:p>
                <a:endParaRPr lang="ru-RU" sz="4700" b="1" dirty="0"/>
              </a:p>
              <a:p>
                <a:r>
                  <a:rPr lang="ru-RU" sz="4700" b="1" dirty="0"/>
                  <a:t>Площадь квадрата равна </a:t>
                </a:r>
                <a14:m>
                  <m:oMath xmlns:m="http://schemas.openxmlformats.org/officeDocument/2006/math">
                    <m:r>
                      <a:rPr lang="ru-RU" sz="4700" b="1" i="0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ru-RU" sz="4700" b="1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ru-RU" sz="4700" b="1" i="0" smtClean="0">
                        <a:latin typeface="Cambria Math" panose="02040503050406030204" pitchFamily="18" charset="0"/>
                      </a:rPr>
                      <m:t>𝟎𝟒</m:t>
                    </m:r>
                    <m:r>
                      <a:rPr lang="ru-RU" sz="4700" b="1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ru-RU" sz="47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700" b="1" i="1" smtClean="0">
                            <a:latin typeface="Cambria Math" panose="02040503050406030204" pitchFamily="18" charset="0"/>
                          </a:rPr>
                          <m:t>см</m:t>
                        </m:r>
                      </m:e>
                      <m:sup>
                        <m:r>
                          <a:rPr lang="ru-RU" sz="47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4700" b="1" dirty="0"/>
                  <a:t>. Чему равна сторона квадрата?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EB29D8C2-5DBF-4045-B36A-2580F46A23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0330" y="609600"/>
                <a:ext cx="11118574" cy="6016487"/>
              </a:xfrm>
              <a:blipFill>
                <a:blip r:embed="rId2"/>
                <a:stretch>
                  <a:fillRect l="-1754" t="-4255" r="-26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3AF8313-EB21-46FE-AEED-AC75856A8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t>2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5959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6B078D90-A716-4855-82B8-B4C56110062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23900" y="3166053"/>
                <a:ext cx="10515600" cy="1946275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60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6000" b="1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60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  <m:r>
                                <a:rPr lang="en-US" sz="6000" b="1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sz="60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60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6000" b="1" i="1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60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  <m:r>
                                <a:rPr lang="en-US" sz="6000" b="1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6000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6B078D90-A716-4855-82B8-B4C56110062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23900" y="3166053"/>
                <a:ext cx="10515600" cy="1946275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6994FA7-13C7-45EE-A027-3620EE80C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20</a:t>
            </a:fld>
            <a:endParaRPr lang="ru-RU" noProof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088572" y="529937"/>
                <a:ext cx="6951518" cy="1586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800" dirty="0" smtClean="0"/>
                  <a:t>Решить уравнение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48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4800" dirty="0" smtClean="0"/>
                  <a:t> = а ( см рисунок 18)</a:t>
                </a:r>
                <a:endParaRPr lang="ru-RU" sz="4800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8572" y="529937"/>
                <a:ext cx="6951518" cy="1586396"/>
              </a:xfrm>
              <a:prstGeom prst="rect">
                <a:avLst/>
              </a:prstGeom>
              <a:blipFill rotWithShape="0">
                <a:blip r:embed="rId3"/>
                <a:stretch>
                  <a:fillRect l="-4035" t="-7308" r="-1579" b="-19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DEE1509D-F376-487E-971A-46E16F30CE7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821635"/>
                <a:ext cx="10515600" cy="5355328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ru-RU" sz="4400" b="1" dirty="0"/>
                  <a:t>Решите уравнение:</a:t>
                </a:r>
              </a:p>
              <a:p>
                <a:pPr marL="0" indent="0" algn="ctr">
                  <a:buNone/>
                </a:pPr>
                <a:endParaRPr lang="ru-RU" sz="4400" b="1" dirty="0"/>
              </a:p>
              <a:p>
                <a:pPr marL="0" indent="0" algn="ctr">
                  <a:buNone/>
                </a:pPr>
                <a:r>
                  <a:rPr lang="ru-RU" sz="4800" b="1" dirty="0"/>
                  <a:t>А)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𝟗</m:t>
                    </m:r>
                  </m:oMath>
                </a14:m>
                <a:r>
                  <a:rPr lang="en-US" sz="4800" b="1" dirty="0"/>
                  <a:t>;</a:t>
                </a:r>
              </a:p>
              <a:p>
                <a:pPr marL="0" indent="0" algn="ctr">
                  <a:buNone/>
                </a:pPr>
                <a:endParaRPr lang="en-US" sz="4800" b="1" dirty="0"/>
              </a:p>
              <a:p>
                <a:pPr marL="0" indent="0" algn="ctr">
                  <a:buNone/>
                </a:pPr>
                <a:r>
                  <a:rPr lang="ru-RU" sz="4800" b="1" dirty="0"/>
                  <a:t>Б)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𝟑𝟔</m:t>
                        </m:r>
                      </m:num>
                      <m:den>
                        <m:r>
                          <a:rPr lang="en-US" sz="4800" b="1" i="1" smtClean="0">
                            <a:latin typeface="Cambria Math" panose="02040503050406030204" pitchFamily="18" charset="0"/>
                          </a:rPr>
                          <m:t>𝟒𝟗</m:t>
                        </m:r>
                      </m:den>
                    </m:f>
                    <m:r>
                      <a:rPr lang="ru-RU" sz="4800" b="1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4800" b="1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DEE1509D-F376-487E-971A-46E16F30CE7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821635"/>
                <a:ext cx="10515600" cy="5355328"/>
              </a:xfrm>
              <a:blipFill>
                <a:blip r:embed="rId2"/>
                <a:stretch>
                  <a:fillRect t="-36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EE0711E-4F8C-490C-8AF3-C37A42ED3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3</a:t>
            </a:fld>
            <a:endParaRPr lang="ru-RU" noProof="0"/>
          </a:p>
        </p:txBody>
      </p:sp>
      <p:pic>
        <p:nvPicPr>
          <p:cNvPr id="6" name="Рисунок 5" descr="Академическая шапочка">
            <a:extLst>
              <a:ext uri="{FF2B5EF4-FFF2-40B4-BE49-F238E27FC236}">
                <a16:creationId xmlns:a16="http://schemas.microsoft.com/office/drawing/2014/main" xmlns="" id="{AAF5D26B-127C-4730-A8DC-D0326E5FE5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81000" y="36443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0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724EE1B-C92A-484C-90C8-0ED4A7485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330" y="715617"/>
            <a:ext cx="10863470" cy="5461346"/>
          </a:xfrm>
        </p:spPr>
        <p:txBody>
          <a:bodyPr>
            <a:normAutofit/>
          </a:bodyPr>
          <a:lstStyle/>
          <a:p>
            <a:r>
              <a:rPr lang="ru-RU" sz="4400" b="1" dirty="0"/>
              <a:t>Как называется действие, которым находят ответ задачи?</a:t>
            </a:r>
          </a:p>
          <a:p>
            <a:endParaRPr lang="ru-RU" sz="4400" b="1" dirty="0"/>
          </a:p>
          <a:p>
            <a:r>
              <a:rPr lang="ru-RU" sz="4400" b="1" dirty="0"/>
              <a:t>Может ли ответ быть отрицательным?</a:t>
            </a:r>
          </a:p>
          <a:p>
            <a:endParaRPr lang="ru-RU" sz="4400" b="1" dirty="0"/>
          </a:p>
          <a:p>
            <a:r>
              <a:rPr lang="ru-RU" sz="4400" b="1" dirty="0"/>
              <a:t>Какие арифметические действия нам уже известны?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446AC23-9557-4F92-9006-199DC77BC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38477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572E1D1-DC9D-419F-BC89-A0F33A69F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5</a:t>
            </a:fld>
            <a:endParaRPr lang="ru-RU" noProof="0"/>
          </a:p>
        </p:txBody>
      </p:sp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xmlns="" id="{C63DE879-A35B-4D60-A61E-730778360B29}"/>
              </a:ext>
            </a:extLst>
          </p:cNvPr>
          <p:cNvSpPr/>
          <p:nvPr/>
        </p:nvSpPr>
        <p:spPr>
          <a:xfrm>
            <a:off x="410817" y="410817"/>
            <a:ext cx="11569148" cy="5420140"/>
          </a:xfrm>
          <a:prstGeom prst="cloud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D16C5DDC-1025-4669-A2B4-81FAFB52D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591" y="1368977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/>
              <a:t>Квадратные корни. Арифметический квадратный корень</a:t>
            </a:r>
          </a:p>
        </p:txBody>
      </p:sp>
    </p:spTree>
    <p:extLst>
      <p:ext uri="{BB962C8B-B14F-4D97-AF65-F5344CB8AC3E}">
        <p14:creationId xmlns:p14="http://schemas.microsoft.com/office/powerpoint/2010/main" val="357697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6C5BF7C5-36B1-4EBA-A565-D55DC70E2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Рассмотрим квадрат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xmlns="" id="{308ECED7-12B5-47C0-8CBD-98FD1AD22EC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04521" y="1462088"/>
                <a:ext cx="7142921" cy="4714875"/>
              </a:xfrm>
            </p:spPr>
            <p:txBody>
              <a:bodyPr>
                <a:noAutofit/>
              </a:bodyPr>
              <a:lstStyle/>
              <a:p>
                <a:r>
                  <a:rPr lang="ru-RU" sz="4400" b="1" dirty="0"/>
                  <a:t>Пусть </a:t>
                </a:r>
                <a14:m>
                  <m:oMath xmlns:m="http://schemas.openxmlformats.org/officeDocument/2006/math">
                    <m:r>
                      <a:rPr lang="en-US" sz="44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 см</m:t>
                    </m:r>
                  </m:oMath>
                </a14:m>
                <a:r>
                  <a:rPr lang="ru-RU" sz="4400" b="1" dirty="0"/>
                  <a:t> – сторона квадрата.</a:t>
                </a:r>
              </a:p>
              <a:p>
                <a:endParaRPr lang="ru-RU" sz="4400" b="1" dirty="0"/>
              </a:p>
              <a:p>
                <a:r>
                  <a:rPr lang="ru-RU" sz="4400" b="1" dirty="0"/>
                  <a:t>Тогда уравнение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44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ru-RU" sz="4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4400" b="1" i="1" smtClean="0">
                        <a:latin typeface="Cambria Math" panose="02040503050406030204" pitchFamily="18" charset="0"/>
                      </a:rPr>
                      <m:t>𝟒𝟗</m:t>
                    </m:r>
                  </m:oMath>
                </a14:m>
                <a:r>
                  <a:rPr lang="ru-RU" sz="4400" b="1" dirty="0"/>
                  <a:t> – математическая модель задачи о нахождении стороны квадрата.</a:t>
                </a:r>
              </a:p>
            </p:txBody>
          </p:sp>
        </mc:Choice>
        <mc:Fallback xmlns="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308ECED7-12B5-47C0-8CBD-98FD1AD22EC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04521" y="1462088"/>
                <a:ext cx="7142921" cy="4714875"/>
              </a:xfrm>
              <a:blipFill>
                <a:blip r:embed="rId2"/>
                <a:stretch>
                  <a:fillRect l="-3501" t="-4140" b="-190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F0A1FC7-5384-4ABD-9FCD-B8F174B60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t>6</a:t>
            </a:fld>
            <a:endParaRPr lang="ru-RU" noProof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AA65CD9-52D6-4E60-A4F3-4FFE0F554DF2}"/>
              </a:ext>
            </a:extLst>
          </p:cNvPr>
          <p:cNvSpPr/>
          <p:nvPr/>
        </p:nvSpPr>
        <p:spPr>
          <a:xfrm>
            <a:off x="838200" y="2067340"/>
            <a:ext cx="3455504" cy="322027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83F1CED-5B58-4CBA-A339-D92FCBE1F09E}"/>
              </a:ext>
            </a:extLst>
          </p:cNvPr>
          <p:cNvSpPr/>
          <p:nvPr/>
        </p:nvSpPr>
        <p:spPr>
          <a:xfrm>
            <a:off x="2323738" y="5287618"/>
            <a:ext cx="484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х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>
                <a:extLst>
                  <a:ext uri="{FF2B5EF4-FFF2-40B4-BE49-F238E27FC236}">
                    <a16:creationId xmlns:a16="http://schemas.microsoft.com/office/drawing/2014/main" xmlns="" id="{5445BC97-0E1C-400B-9B1C-A282CE78260D}"/>
                  </a:ext>
                </a:extLst>
              </p:cNvPr>
              <p:cNvSpPr/>
              <p:nvPr/>
            </p:nvSpPr>
            <p:spPr>
              <a:xfrm>
                <a:off x="839494" y="3215814"/>
                <a:ext cx="3634906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0" i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ru-RU" sz="5400" b="0" i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=49 </m:t>
                      </m:r>
                      <m:sSup>
                        <m:sSupPr>
                          <m:ctrlPr>
                            <a:rPr lang="ru-RU" sz="5400" b="0" i="1" cap="none" spc="0" dirty="0" smtClean="0">
                              <a:ln w="0"/>
                              <a:solidFill>
                                <a:schemeClr val="tx1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5400" b="0" i="1" cap="none" spc="0" dirty="0" smtClean="0">
                              <a:ln w="0"/>
                              <a:solidFill>
                                <a:schemeClr val="tx1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см</m:t>
                          </m:r>
                        </m:e>
                        <m:sup>
                          <m:r>
                            <a:rPr lang="ru-RU" sz="5400" b="0" i="1" cap="none" spc="0" dirty="0" smtClean="0">
                              <a:ln w="0"/>
                              <a:solidFill>
                                <a:schemeClr val="tx1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5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9" name="Прямоугольник 8">
                <a:extLst>
                  <a:ext uri="{FF2B5EF4-FFF2-40B4-BE49-F238E27FC236}">
                    <a16:creationId xmlns:a16="http://schemas.microsoft.com/office/drawing/2014/main" id="{5445BC97-0E1C-400B-9B1C-A282CE7826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494" y="3215814"/>
                <a:ext cx="3634906" cy="9233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20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137FD1EC-C5F4-4AC3-82B2-D0F0222B13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96348" y="1391478"/>
                <a:ext cx="10757452" cy="478548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5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ru-RU" sz="5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ru-RU" sz="5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5400" b="1" i="1" smtClean="0">
                          <a:latin typeface="Cambria Math" panose="02040503050406030204" pitchFamily="18" charset="0"/>
                        </a:rPr>
                        <m:t>𝟒𝟗</m:t>
                      </m:r>
                    </m:oMath>
                  </m:oMathPara>
                </a14:m>
                <a:endParaRPr lang="ru-RU" sz="5400" dirty="0"/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r>
                  <a:rPr lang="ru-RU" sz="4800" b="1" dirty="0"/>
                  <a:t>Корни уравнения: </a:t>
                </a:r>
                <a14:m>
                  <m:oMath xmlns:m="http://schemas.openxmlformats.org/officeDocument/2006/math"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 и </m:t>
                    </m:r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𝟕</m:t>
                    </m:r>
                  </m:oMath>
                </a14:m>
                <a:endParaRPr lang="ru-RU" sz="4800" b="1" dirty="0"/>
              </a:p>
              <a:p>
                <a:pPr marL="0" indent="0">
                  <a:buNone/>
                </a:pPr>
                <a:endParaRPr lang="ru-RU" sz="4800" b="1" dirty="0"/>
              </a:p>
              <a:p>
                <a:pPr marL="0" indent="0" algn="ctr">
                  <a:buNone/>
                </a:pPr>
                <a:r>
                  <a:rPr lang="ru-RU" sz="4800" b="1" dirty="0"/>
                  <a:t>Числа -7 и 7 являются </a:t>
                </a:r>
                <a:r>
                  <a:rPr lang="ru-RU" sz="4800" b="1" dirty="0">
                    <a:solidFill>
                      <a:srgbClr val="002060"/>
                    </a:solidFill>
                  </a:rPr>
                  <a:t>квадратными корнями</a:t>
                </a:r>
                <a:r>
                  <a:rPr lang="ru-RU" sz="4800" b="1" dirty="0"/>
                  <a:t> из числа 49.</a:t>
                </a:r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137FD1EC-C5F4-4AC3-82B2-D0F0222B13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6348" y="1391478"/>
                <a:ext cx="10757452" cy="4785485"/>
              </a:xfrm>
              <a:blipFill>
                <a:blip r:embed="rId2"/>
                <a:stretch>
                  <a:fillRect l="-26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50966AA-2DF3-47F6-B5F0-F7A519C91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9276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xmlns="" id="{1E0236BC-ABAE-4C0D-8D77-F21BCFC1715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38539" y="328128"/>
                <a:ext cx="11714922" cy="6393347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ru-RU" sz="4800" b="1" u="sng" dirty="0">
                    <a:solidFill>
                      <a:srgbClr val="C00000"/>
                    </a:solidFill>
                  </a:rPr>
                  <a:t>Опр:</a:t>
                </a:r>
                <a:r>
                  <a:rPr lang="ru-RU" sz="4800" b="1" dirty="0">
                    <a:solidFill>
                      <a:srgbClr val="C00000"/>
                    </a:solidFill>
                  </a:rPr>
                  <a:t> Квадратным корнем из числа </a:t>
                </a:r>
                <a14:m>
                  <m:oMath xmlns:m="http://schemas.openxmlformats.org/officeDocument/2006/math">
                    <m:r>
                      <a:rPr lang="en-US" sz="4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ru-RU" sz="4800" b="1" dirty="0">
                    <a:solidFill>
                      <a:srgbClr val="C00000"/>
                    </a:solidFill>
                  </a:rPr>
                  <a:t> </a:t>
                </a:r>
                <a:r>
                  <a:rPr lang="ru-RU" sz="4800" b="1" dirty="0"/>
                  <a:t>называют число, квадрат которого равен </a:t>
                </a:r>
                <a14:m>
                  <m:oMath xmlns:m="http://schemas.openxmlformats.org/officeDocument/2006/math">
                    <m:r>
                      <a:rPr lang="en-US" sz="4800" b="1" i="1" smtClean="0"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ru-RU" sz="4800" b="1" dirty="0"/>
                  <a:t>.</a:t>
                </a:r>
              </a:p>
              <a:p>
                <a:pPr marL="0" indent="0">
                  <a:buNone/>
                </a:pPr>
                <a:endParaRPr lang="ru-RU" sz="4800" b="1" dirty="0"/>
              </a:p>
              <a:p>
                <a:pPr marL="0" indent="0">
                  <a:buNone/>
                </a:pPr>
                <a:r>
                  <a:rPr lang="ru-RU" sz="4800" b="1" dirty="0" err="1"/>
                  <a:t>Пр</a:t>
                </a:r>
                <a:r>
                  <a:rPr lang="ru-RU" sz="4800" b="1" dirty="0"/>
                  <a:t>: Квадратный корень из числа 9 равен -3 и 3</a:t>
                </a:r>
              </a:p>
              <a:p>
                <a:pPr marL="0" indent="0" algn="ctr">
                  <a:buNone/>
                </a:pPr>
                <a:r>
                  <a:rPr lang="ru-RU" sz="4800" b="1" dirty="0"/>
                  <a:t>т.к.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48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4800" b="1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ru-RU" sz="4800" b="1" i="1" smtClean="0">
                                <a:latin typeface="Cambria Math" panose="02040503050406030204" pitchFamily="18" charset="0"/>
                              </a:rPr>
                              <m:t>𝟑</m:t>
                            </m:r>
                          </m:e>
                        </m:d>
                      </m:e>
                      <m:sup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𝟗</m:t>
                    </m:r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  и  </m:t>
                    </m:r>
                    <m:sSup>
                      <m:sSup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  <m:sup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𝟗</m:t>
                    </m:r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4800" b="1" dirty="0"/>
              </a:p>
              <a:p>
                <a:pPr marL="0" indent="0" algn="ctr">
                  <a:buNone/>
                </a:pPr>
                <a:endParaRPr lang="ru-RU" sz="4800" b="1" dirty="0"/>
              </a:p>
              <a:p>
                <a:pPr marL="0" indent="0" algn="ctr">
                  <a:buNone/>
                </a:pPr>
                <a:r>
                  <a:rPr lang="ru-RU" sz="4800" b="1" dirty="0"/>
                  <a:t>Квадратный корень из числа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𝟐𝟓</m:t>
                        </m:r>
                      </m:num>
                      <m:den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4800" b="1" dirty="0"/>
                  <a:t> равен </a:t>
                </a:r>
                <a14:m>
                  <m:oMath xmlns:m="http://schemas.openxmlformats.org/officeDocument/2006/math"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 и </m:t>
                    </m:r>
                    <m:f>
                      <m:f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ru-RU" sz="4800" b="1" dirty="0"/>
              </a:p>
              <a:p>
                <a:pPr marL="0" indent="0" algn="ctr">
                  <a:buNone/>
                </a:pPr>
                <a:r>
                  <a:rPr lang="ru-RU" sz="4800" b="1" dirty="0"/>
                  <a:t>т.к.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48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4800" b="1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ru-RU" sz="48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4800" b="1" i="1" smtClean="0">
                                    <a:latin typeface="Cambria Math" panose="02040503050406030204" pitchFamily="18" charset="0"/>
                                  </a:rPr>
                                  <m:t>𝟓</m:t>
                                </m:r>
                              </m:num>
                              <m:den>
                                <m:r>
                                  <a:rPr lang="ru-RU" sz="4800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𝟐𝟓</m:t>
                        </m:r>
                      </m:num>
                      <m:den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  и  </m:t>
                    </m:r>
                    <m:sSup>
                      <m:sSup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48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48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4800" b="1" i="1" smtClean="0">
                                    <a:latin typeface="Cambria Math" panose="02040503050406030204" pitchFamily="18" charset="0"/>
                                  </a:rPr>
                                  <m:t>𝟓</m:t>
                                </m:r>
                              </m:num>
                              <m:den>
                                <m:r>
                                  <a:rPr lang="ru-RU" sz="4800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𝟐𝟓</m:t>
                        </m:r>
                      </m:num>
                      <m:den>
                        <m:r>
                          <a:rPr lang="ru-RU" sz="48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  <m:r>
                      <a:rPr lang="ru-RU" sz="4800" b="1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4800" b="1" dirty="0"/>
              </a:p>
              <a:p>
                <a:pPr marL="0" indent="0" algn="ctr">
                  <a:buNone/>
                </a:pPr>
                <a:endParaRPr lang="ru-RU" sz="4800" b="1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1E0236BC-ABAE-4C0D-8D77-F21BCFC1715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8539" y="328128"/>
                <a:ext cx="11714922" cy="6393347"/>
              </a:xfrm>
              <a:blipFill>
                <a:blip r:embed="rId2"/>
                <a:stretch>
                  <a:fillRect l="-2081" t="-3908" r="-30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683DD6F-F989-42BE-B1A4-B14C2F4A1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8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995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932C745-7EC1-4F9C-80BA-EA5F0054B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7574"/>
            <a:ext cx="11088757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/>
              <a:t>Квадратным корнем из числа 0 является только число 0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296DF9C-6A3D-44E1-B6F9-7DA265FFE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AC19ED-7CFA-4AF2-BE7E-6017F4B12C94}" type="slidenum">
              <a:rPr lang="ru-RU" noProof="0" smtClean="0"/>
              <a:pPr rtl="0"/>
              <a:t>9</a:t>
            </a:fld>
            <a:endParaRPr lang="ru-RU" noProof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AD1A1224-837E-4151-AE13-FFE171D90091}"/>
              </a:ext>
            </a:extLst>
          </p:cNvPr>
          <p:cNvSpPr/>
          <p:nvPr/>
        </p:nvSpPr>
        <p:spPr>
          <a:xfrm>
            <a:off x="543339" y="1749287"/>
            <a:ext cx="11383618" cy="2504661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87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1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85429E6-13D0-4D69-B2AD-EDA3074FAB41}">
  <we:reference id="wa104381063" version="1.0.0.0" store="en-US" storeType="OMEX"/>
  <we:alternateReferences>
    <we:reference id="wa104381063" version="1.0.0.0" store="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797F60B-DD54-48B5-A371-5DA4912C13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E13AB06-BF88-4433-A0BD-F8B544C9B5C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C76B70-05A8-4DEE-8E00-4F383FBFCA23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182</Words>
  <Application>Microsoft Office PowerPoint</Application>
  <PresentationFormat>Широкоэкранный</PresentationFormat>
  <Paragraphs>100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Segoe UI</vt:lpstr>
      <vt:lpstr>Тема Office</vt:lpstr>
      <vt:lpstr>Алгебра</vt:lpstr>
      <vt:lpstr>Презентация PowerPoint</vt:lpstr>
      <vt:lpstr>Презентация PowerPoint</vt:lpstr>
      <vt:lpstr>Презентация PowerPoint</vt:lpstr>
      <vt:lpstr>Квадратные корни. Арифметический квадратный корень</vt:lpstr>
      <vt:lpstr>Рассмотрим квадрат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Примеры:</vt:lpstr>
      <vt:lpstr>Презентация PowerPoint</vt:lpstr>
      <vt:lpstr>Примеры:</vt:lpstr>
      <vt:lpstr>Презентация PowerPoint</vt:lpstr>
      <vt:lpstr>Решим уравнение: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Алгебра</dc:title>
  <dc:creator>Василий Константинов</dc:creator>
  <cp:lastModifiedBy>1</cp:lastModifiedBy>
  <cp:revision>8</cp:revision>
  <dcterms:created xsi:type="dcterms:W3CDTF">2021-01-10T14:35:36Z</dcterms:created>
  <dcterms:modified xsi:type="dcterms:W3CDTF">2021-01-19T10:46:17Z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